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794935"/>
            <a:ext cx="6984775" cy="1828090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7030A0"/>
                </a:solidFill>
              </a:rPr>
              <a:t>Влажность воздуха</a:t>
            </a:r>
            <a:endParaRPr lang="ru-RU" sz="88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8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35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260648"/>
            <a:ext cx="6965245" cy="1008113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Психрометр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484784"/>
            <a:ext cx="3744416" cy="5517232"/>
          </a:xfrm>
          <a:ln w="1905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2143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332657"/>
            <a:ext cx="6965245" cy="115212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Принцип действия </a:t>
            </a:r>
            <a:r>
              <a:rPr lang="ru-RU" b="1" dirty="0" smtClean="0">
                <a:solidFill>
                  <a:srgbClr val="002060"/>
                </a:solidFill>
              </a:rPr>
              <a:t>психрометра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44824"/>
            <a:ext cx="5040560" cy="4464496"/>
          </a:xfrm>
        </p:spPr>
        <p:txBody>
          <a:bodyPr>
            <a:normAutofit/>
          </a:bodyPr>
          <a:lstStyle/>
          <a:p>
            <a:r>
              <a:rPr lang="ru-RU" altLang="ru-RU" sz="2800" b="1" dirty="0">
                <a:solidFill>
                  <a:srgbClr val="7030A0"/>
                </a:solidFill>
              </a:rPr>
              <a:t>В психрометре есть два термометра. Один - обычный, его называют </a:t>
            </a:r>
            <a:r>
              <a:rPr lang="ru-RU" altLang="ru-RU" sz="2800" b="1" i="1" dirty="0">
                <a:solidFill>
                  <a:srgbClr val="7030A0"/>
                </a:solidFill>
              </a:rPr>
              <a:t>сухим</a:t>
            </a:r>
            <a:r>
              <a:rPr lang="ru-RU" altLang="ru-RU" sz="2800" b="1" dirty="0">
                <a:solidFill>
                  <a:srgbClr val="7030A0"/>
                </a:solidFill>
              </a:rPr>
              <a:t>.  Колба другого термометра обмотана тканевым фитилем и опущена в емкость с водой, отсюда </a:t>
            </a:r>
            <a:r>
              <a:rPr lang="ru-RU" altLang="ru-RU" sz="2800" b="1" dirty="0" smtClean="0">
                <a:solidFill>
                  <a:srgbClr val="7030A0"/>
                </a:solidFill>
              </a:rPr>
              <a:t>и название</a:t>
            </a:r>
            <a:r>
              <a:rPr lang="ru-RU" altLang="ru-RU" sz="2800" b="1" dirty="0">
                <a:solidFill>
                  <a:srgbClr val="7030A0"/>
                </a:solidFill>
              </a:rPr>
              <a:t> </a:t>
            </a:r>
            <a:r>
              <a:rPr lang="ru-RU" altLang="ru-RU" sz="2800" b="1" dirty="0" smtClean="0">
                <a:solidFill>
                  <a:srgbClr val="7030A0"/>
                </a:solidFill>
              </a:rPr>
              <a:t> - </a:t>
            </a:r>
          </a:p>
          <a:p>
            <a:pPr marL="0" indent="0">
              <a:buNone/>
            </a:pPr>
            <a:r>
              <a:rPr lang="ru-RU" altLang="ru-RU" sz="2800" b="1" i="1" dirty="0" smtClean="0">
                <a:solidFill>
                  <a:srgbClr val="7030A0"/>
                </a:solidFill>
              </a:rPr>
              <a:t>увлажненный</a:t>
            </a:r>
            <a:r>
              <a:rPr lang="ru-RU" altLang="ru-RU" sz="2800" b="1" i="1" dirty="0">
                <a:solidFill>
                  <a:srgbClr val="7030A0"/>
                </a:solidFill>
              </a:rPr>
              <a:t> термометр</a:t>
            </a:r>
            <a:r>
              <a:rPr lang="ru-RU" altLang="ru-RU" sz="2800" b="1" dirty="0">
                <a:solidFill>
                  <a:srgbClr val="7030A0"/>
                </a:solidFill>
              </a:rPr>
              <a:t>. </a:t>
            </a:r>
          </a:p>
          <a:p>
            <a:endParaRPr lang="ru-RU" dirty="0"/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28800"/>
            <a:ext cx="341987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75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Определение влажности воздуха при помощи психрометра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492896"/>
            <a:ext cx="7560840" cy="3816424"/>
          </a:xfrm>
        </p:spPr>
        <p:txBody>
          <a:bodyPr>
            <a:normAutofit lnSpcReduction="10000"/>
          </a:bodyPr>
          <a:lstStyle/>
          <a:p>
            <a:r>
              <a:rPr lang="ru-RU" altLang="ru-RU" sz="3600" dirty="0">
                <a:solidFill>
                  <a:srgbClr val="7030A0"/>
                </a:solidFill>
              </a:rPr>
              <a:t>Определив разность показаний сухого и увлажненного </a:t>
            </a:r>
            <a:r>
              <a:rPr lang="ru-RU" altLang="ru-RU" sz="3600" dirty="0" smtClean="0">
                <a:solidFill>
                  <a:srgbClr val="7030A0"/>
                </a:solidFill>
              </a:rPr>
              <a:t>термометров, </a:t>
            </a:r>
            <a:r>
              <a:rPr lang="ru-RU" altLang="ru-RU" sz="3600" dirty="0">
                <a:solidFill>
                  <a:srgbClr val="7030A0"/>
                </a:solidFill>
              </a:rPr>
              <a:t>по </a:t>
            </a:r>
            <a:r>
              <a:rPr lang="ru-RU" altLang="ru-RU" sz="3600" b="1" u="sng" dirty="0">
                <a:solidFill>
                  <a:srgbClr val="7030A0"/>
                </a:solidFill>
              </a:rPr>
              <a:t>психрометрической таблице</a:t>
            </a:r>
            <a:r>
              <a:rPr lang="ru-RU" altLang="ru-RU" sz="3600" dirty="0">
                <a:solidFill>
                  <a:srgbClr val="7030A0"/>
                </a:solidFill>
              </a:rPr>
              <a:t>, </a:t>
            </a:r>
            <a:endParaRPr lang="ru-RU" altLang="ru-RU" sz="36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altLang="ru-RU" sz="3600" dirty="0" smtClean="0">
                <a:solidFill>
                  <a:srgbClr val="7030A0"/>
                </a:solidFill>
              </a:rPr>
              <a:t>расположенной </a:t>
            </a:r>
            <a:r>
              <a:rPr lang="ru-RU" altLang="ru-RU" sz="3600" dirty="0">
                <a:solidFill>
                  <a:srgbClr val="7030A0"/>
                </a:solidFill>
              </a:rPr>
              <a:t>на психрометре, находят значение относительной влажности.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14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04856" cy="172819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Определение влажности воздуха при помощи </a:t>
            </a:r>
            <a:r>
              <a:rPr lang="ru-RU" sz="3600" b="1" dirty="0" smtClean="0">
                <a:solidFill>
                  <a:srgbClr val="7030A0"/>
                </a:solidFill>
              </a:rPr>
              <a:t>психрометра и психрометрической таблицы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5" name="Объект 4" descr="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348880"/>
            <a:ext cx="6984776" cy="381642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1050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Значение влажности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119256"/>
            <a:ext cx="7272808" cy="4118055"/>
          </a:xfrm>
        </p:spPr>
        <p:txBody>
          <a:bodyPr/>
          <a:lstStyle/>
          <a:p>
            <a:r>
              <a:rPr lang="ru-RU" altLang="ru-RU" sz="3600" dirty="0">
                <a:solidFill>
                  <a:srgbClr val="7030A0"/>
                </a:solidFill>
              </a:rPr>
              <a:t>Для здоровья человека вредны как чрезмерная сухость воздуха, так и большая влажность. </a:t>
            </a:r>
            <a:br>
              <a:rPr lang="ru-RU" altLang="ru-RU" sz="3600" dirty="0">
                <a:solidFill>
                  <a:srgbClr val="7030A0"/>
                </a:solidFill>
              </a:rPr>
            </a:br>
            <a:r>
              <a:rPr lang="ru-RU" altLang="ru-RU" sz="3600" dirty="0">
                <a:solidFill>
                  <a:srgbClr val="7030A0"/>
                </a:solidFill>
              </a:rPr>
              <a:t>Наиболее комфортная влажность воздуха для человека лежит в пределах 40—60%.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82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Значение влажности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119256"/>
            <a:ext cx="7056784" cy="4046047"/>
          </a:xfrm>
        </p:spPr>
        <p:txBody>
          <a:bodyPr/>
          <a:lstStyle/>
          <a:p>
            <a:r>
              <a:rPr lang="ru-RU" altLang="ru-RU" sz="3200" dirty="0">
                <a:solidFill>
                  <a:srgbClr val="7030A0"/>
                </a:solidFill>
              </a:rPr>
              <a:t>Высокую температуру легче переносить в сухом воздухе. Чтобы не перегреться, организму в жару надо сильно потеть. Однако при высокой влажности пот не будет высыхать и не даст охлаждения тела.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903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Практическая работа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119256"/>
            <a:ext cx="7632848" cy="4190063"/>
          </a:xfrm>
        </p:spPr>
        <p:txBody>
          <a:bodyPr>
            <a:normAutofit/>
          </a:bodyPr>
          <a:lstStyle/>
          <a:p>
            <a:r>
              <a:rPr lang="ru-RU" dirty="0" smtClean="0"/>
              <a:t>Приборы: два термометра, вата или ткань, смоченная водой.</a:t>
            </a:r>
          </a:p>
          <a:p>
            <a:r>
              <a:rPr lang="ru-RU" dirty="0" smtClean="0"/>
              <a:t>Ход работы:</a:t>
            </a:r>
          </a:p>
          <a:p>
            <a:pPr marL="457200" indent="-457200">
              <a:buAutoNum type="arabicPeriod"/>
            </a:pPr>
            <a:r>
              <a:rPr lang="ru-RU" dirty="0" smtClean="0"/>
              <a:t>Обверните основание одного из термометров влажной тканью.</a:t>
            </a:r>
          </a:p>
          <a:p>
            <a:pPr marL="457200" indent="-457200">
              <a:buAutoNum type="arabicPeriod"/>
            </a:pPr>
            <a:r>
              <a:rPr lang="ru-RU" dirty="0" smtClean="0"/>
              <a:t>Запишите показания сухого термометра.</a:t>
            </a:r>
          </a:p>
          <a:p>
            <a:pPr marL="457200" indent="-457200">
              <a:buAutoNum type="arabicPeriod"/>
            </a:pPr>
            <a:r>
              <a:rPr lang="ru-RU" dirty="0" smtClean="0"/>
              <a:t>Через определённый промежуток времени запишите показания влажного термометра</a:t>
            </a:r>
          </a:p>
          <a:p>
            <a:pPr marL="457200" indent="-457200">
              <a:buAutoNum type="arabicPeriod"/>
            </a:pPr>
            <a:r>
              <a:rPr lang="ru-RU" dirty="0" smtClean="0"/>
              <a:t>Используя психрометрическую таблицу, определите влажность воздуха в кабинете.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979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Домашнее задание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119256"/>
            <a:ext cx="7200800" cy="3974039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Учебник ( автор А.В. </a:t>
            </a:r>
            <a:r>
              <a:rPr lang="ru-RU" b="1" dirty="0" err="1" smtClean="0">
                <a:solidFill>
                  <a:srgbClr val="7030A0"/>
                </a:solidFill>
              </a:rPr>
              <a:t>Перышкин</a:t>
            </a:r>
            <a:r>
              <a:rPr lang="ru-RU" b="1" dirty="0" smtClean="0">
                <a:solidFill>
                  <a:srgbClr val="7030A0"/>
                </a:solidFill>
              </a:rPr>
              <a:t>)  § 19.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Подготовить сообщения: 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7030A0"/>
                </a:solidFill>
              </a:rPr>
              <a:t>использование гигрометров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7030A0"/>
                </a:solidFill>
              </a:rPr>
              <a:t>значение влажности воздуха при работе библиотек и музеев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значение влажности для некоторых видов производства.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9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836712"/>
            <a:ext cx="8579296" cy="1872208"/>
          </a:xfrm>
        </p:spPr>
        <p:txBody>
          <a:bodyPr>
            <a:noAutofit/>
          </a:bodyPr>
          <a:lstStyle/>
          <a:p>
            <a:r>
              <a:rPr lang="ru-RU" altLang="ru-RU" sz="3600" b="1" dirty="0"/>
              <a:t>В окружающем нас воздухе практически всегда находится некоторое количество водяного пара.</a:t>
            </a:r>
            <a:endParaRPr lang="ru-RU" sz="36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3233415"/>
            <a:ext cx="8136904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03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Различают: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00808"/>
            <a:ext cx="7704856" cy="453650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1. </a:t>
            </a:r>
            <a:r>
              <a:rPr lang="ru-RU" sz="3600" b="1" i="1" u="sng" dirty="0" smtClean="0">
                <a:solidFill>
                  <a:srgbClr val="7030A0"/>
                </a:solidFill>
              </a:rPr>
              <a:t>Абсолютная влажность воздуха </a:t>
            </a:r>
            <a:r>
              <a:rPr lang="ru-RU" sz="3600" dirty="0" smtClean="0"/>
              <a:t>– </a:t>
            </a:r>
            <a:r>
              <a:rPr lang="ru-RU" sz="3600" dirty="0" smtClean="0">
                <a:solidFill>
                  <a:srgbClr val="002060"/>
                </a:solidFill>
              </a:rPr>
              <a:t>показывает, сколько граммов водяного пара содержится в воздухе объёмом 1м</a:t>
            </a:r>
            <a:r>
              <a:rPr lang="ru-RU" sz="3600" baseline="30000" dirty="0" smtClean="0">
                <a:solidFill>
                  <a:srgbClr val="002060"/>
                </a:solidFill>
              </a:rPr>
              <a:t>3 </a:t>
            </a:r>
            <a:r>
              <a:rPr lang="ru-RU" sz="3600" dirty="0" smtClean="0">
                <a:solidFill>
                  <a:srgbClr val="002060"/>
                </a:solidFill>
              </a:rPr>
              <a:t> при данных условиях.</a:t>
            </a:r>
          </a:p>
          <a:p>
            <a:endParaRPr lang="ru-RU" sz="3600" baseline="30000" dirty="0">
              <a:solidFill>
                <a:srgbClr val="002060"/>
              </a:solidFill>
            </a:endParaRPr>
          </a:p>
          <a:p>
            <a:r>
              <a:rPr lang="ru-RU" sz="3600" baseline="30000" dirty="0" smtClean="0">
                <a:solidFill>
                  <a:srgbClr val="002060"/>
                </a:solidFill>
              </a:rPr>
              <a:t>Абсолютная влажность – плотность водяного пара.</a:t>
            </a:r>
            <a:endParaRPr lang="ru-RU" sz="3600" baseline="30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02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Различают: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72816"/>
            <a:ext cx="7488832" cy="4464495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2. </a:t>
            </a:r>
            <a:r>
              <a:rPr lang="ru-RU" sz="2800" b="1" i="1" dirty="0" smtClean="0">
                <a:solidFill>
                  <a:srgbClr val="7030A0"/>
                </a:solidFill>
              </a:rPr>
              <a:t>Относительная влажность воздуха</a:t>
            </a:r>
            <a:r>
              <a:rPr lang="ru-RU" sz="2800" b="1" i="1" dirty="0">
                <a:solidFill>
                  <a:srgbClr val="7030A0"/>
                </a:solidFill>
              </a:rPr>
              <a:t> </a:t>
            </a:r>
            <a:r>
              <a:rPr lang="ru-RU" sz="2800" dirty="0"/>
              <a:t>— это отношение плотности водяного пара, содержащегося в воздухе, к плотности насыщенного пара при данной температуре, выраженное в процентах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Относительная влажность обозначается</a:t>
            </a:r>
          </a:p>
          <a:p>
            <a:pPr marL="0" indent="0">
              <a:buNone/>
            </a:pPr>
            <a:r>
              <a:rPr lang="el-GR" sz="8800" dirty="0" smtClean="0">
                <a:solidFill>
                  <a:srgbClr val="7030A0"/>
                </a:solidFill>
              </a:rPr>
              <a:t>φ</a:t>
            </a:r>
            <a:r>
              <a:rPr lang="ru-RU" sz="8800" dirty="0" smtClean="0">
                <a:solidFill>
                  <a:srgbClr val="7030A0"/>
                </a:solidFill>
              </a:rPr>
              <a:t> </a:t>
            </a:r>
            <a:r>
              <a:rPr lang="ru-RU" sz="8800" dirty="0" smtClean="0"/>
              <a:t>   </a:t>
            </a:r>
            <a:r>
              <a:rPr lang="ru-RU" sz="3200" dirty="0" smtClean="0"/>
              <a:t>измеряется </a:t>
            </a:r>
            <a:r>
              <a:rPr lang="ru-RU" sz="3200" dirty="0"/>
              <a:t>в </a:t>
            </a:r>
            <a:r>
              <a:rPr lang="ru-RU" sz="3200" dirty="0" smtClean="0"/>
              <a:t>     </a:t>
            </a:r>
            <a:r>
              <a:rPr lang="ru-RU" sz="5400" dirty="0" smtClean="0">
                <a:solidFill>
                  <a:srgbClr val="7030A0"/>
                </a:solidFill>
              </a:rPr>
              <a:t>%</a:t>
            </a:r>
            <a:endParaRPr lang="ru-RU" sz="5400" dirty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330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548681"/>
            <a:ext cx="6965245" cy="12961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Относительная влажность вычисляется по формуле: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7614" y="1484784"/>
            <a:ext cx="8435220" cy="4968552"/>
          </a:xfrm>
          <a:prstGeom prst="ellipse">
            <a:avLst/>
          </a:prstGeom>
          <a:noFill/>
          <a:ln>
            <a:solidFill>
              <a:srgbClr val="7030A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64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548681"/>
            <a:ext cx="6965245" cy="792088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Точка росы.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0768"/>
            <a:ext cx="7920880" cy="4824536"/>
          </a:xfrm>
        </p:spPr>
        <p:txBody>
          <a:bodyPr/>
          <a:lstStyle/>
          <a:p>
            <a:r>
              <a:rPr lang="ru-RU" altLang="ru-RU" sz="3200" b="1" dirty="0">
                <a:solidFill>
                  <a:srgbClr val="7030A0"/>
                </a:solidFill>
                <a:latin typeface="Constantia" pitchFamily="18" charset="0"/>
              </a:rPr>
              <a:t>Температура, при которой пар, находящийся в воздухе, становится насыщенным, называется </a:t>
            </a:r>
            <a:r>
              <a:rPr lang="ru-RU" altLang="ru-RU" sz="3200" b="1" i="1" u="sng" dirty="0">
                <a:solidFill>
                  <a:srgbClr val="7030A0"/>
                </a:solidFill>
                <a:latin typeface="Constantia" pitchFamily="18" charset="0"/>
              </a:rPr>
              <a:t>точкой росы.</a:t>
            </a:r>
          </a:p>
          <a:p>
            <a:endParaRPr lang="ru-RU" dirty="0"/>
          </a:p>
        </p:txBody>
      </p:sp>
      <p:pic>
        <p:nvPicPr>
          <p:cNvPr id="4" name="Содержимое 3" descr="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3428999"/>
            <a:ext cx="7272040" cy="342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4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+mn-lt"/>
              </a:rPr>
              <a:t>Измерение влажности воздуха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060848"/>
            <a:ext cx="8003232" cy="4320480"/>
          </a:xfrm>
        </p:spPr>
        <p:txBody>
          <a:bodyPr/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ru-RU" sz="3600" b="1" i="1" dirty="0">
                <a:solidFill>
                  <a:srgbClr val="7030A0"/>
                </a:solidFill>
                <a:latin typeface="+mj-lt"/>
              </a:rPr>
              <a:t>Для измерения влажности воздуха </a:t>
            </a:r>
            <a:r>
              <a:rPr lang="ru-RU" sz="3600" b="1" i="1" dirty="0" smtClean="0">
                <a:solidFill>
                  <a:srgbClr val="7030A0"/>
                </a:solidFill>
                <a:latin typeface="+mj-lt"/>
              </a:rPr>
              <a:t>используют: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</a:rPr>
              <a:t>1.  гигрометры (</a:t>
            </a:r>
            <a:r>
              <a:rPr lang="ru-RU" sz="3200" b="1" dirty="0" smtClean="0">
                <a:solidFill>
                  <a:srgbClr val="7030A0"/>
                </a:solidFill>
              </a:rPr>
              <a:t>конденсационные и волосные</a:t>
            </a:r>
            <a:r>
              <a:rPr lang="ru-RU" sz="4000" b="1" dirty="0" smtClean="0">
                <a:solidFill>
                  <a:srgbClr val="7030A0"/>
                </a:solidFill>
              </a:rPr>
              <a:t>)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ru-RU" sz="4000" b="1" dirty="0" smtClean="0">
                <a:solidFill>
                  <a:srgbClr val="7030A0"/>
                </a:solidFill>
              </a:rPr>
              <a:t>2. психрометры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ru-RU" sz="5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917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404665"/>
            <a:ext cx="6965245" cy="1008112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Волосной гигрометр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4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484784"/>
            <a:ext cx="2971006" cy="5008267"/>
          </a:xfrm>
          <a:ln w="228600" cap="sq" cmpd="thickThin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9174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Принцип действия волосного гигрометра: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119257"/>
            <a:ext cx="7488832" cy="3603812"/>
          </a:xfrm>
        </p:spPr>
        <p:txBody>
          <a:bodyPr/>
          <a:lstStyle/>
          <a:p>
            <a:r>
              <a:rPr lang="ru-RU" altLang="ru-RU" b="1" dirty="0">
                <a:solidFill>
                  <a:srgbClr val="7030A0"/>
                </a:solidFill>
              </a:rPr>
              <a:t>основан на свойстве обезжиренного волоса ( человека или животного) изменять свою длину в зависимости от влажности воздуха, в котором он находится. </a:t>
            </a:r>
            <a:endParaRPr lang="ru-RU" altLang="ru-RU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altLang="ru-RU" b="1" dirty="0" smtClean="0">
                <a:solidFill>
                  <a:srgbClr val="7030A0"/>
                </a:solidFill>
              </a:rPr>
              <a:t>Волос</a:t>
            </a:r>
            <a:r>
              <a:rPr lang="ru-RU" altLang="ru-RU" b="1" i="1" dirty="0">
                <a:solidFill>
                  <a:srgbClr val="7030A0"/>
                </a:solidFill>
              </a:rPr>
              <a:t> </a:t>
            </a:r>
            <a:r>
              <a:rPr lang="ru-RU" altLang="ru-RU" b="1" dirty="0">
                <a:solidFill>
                  <a:srgbClr val="7030A0"/>
                </a:solidFill>
              </a:rPr>
              <a:t>натянут на металлическую рамку. Изменение длины волоса передаётся стрелке, перемещающейся вдоль шкалы.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149080"/>
            <a:ext cx="1951748" cy="2945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14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66</TotalTime>
  <Words>215</Words>
  <Application>Microsoft Office PowerPoint</Application>
  <PresentationFormat>Экран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Кнопка</vt:lpstr>
      <vt:lpstr>Влажность воздуха</vt:lpstr>
      <vt:lpstr>В окружающем нас воздухе практически всегда находится некоторое количество водяного пара.</vt:lpstr>
      <vt:lpstr>Различают:</vt:lpstr>
      <vt:lpstr>Различают:</vt:lpstr>
      <vt:lpstr>Относительная влажность вычисляется по формуле:</vt:lpstr>
      <vt:lpstr>Точка росы.</vt:lpstr>
      <vt:lpstr>Измерение влажности воздуха</vt:lpstr>
      <vt:lpstr>Волосной гигрометр</vt:lpstr>
      <vt:lpstr>Принцип действия волосного гигрометра:</vt:lpstr>
      <vt:lpstr>Психрометр</vt:lpstr>
      <vt:lpstr>Принцип действия психрометра</vt:lpstr>
      <vt:lpstr>Определение влажности воздуха при помощи психрометра</vt:lpstr>
      <vt:lpstr>Определение влажности воздуха при помощи психрометра и психрометрической таблицы</vt:lpstr>
      <vt:lpstr>Значение влажности</vt:lpstr>
      <vt:lpstr>Значение влажности</vt:lpstr>
      <vt:lpstr>Практическая работа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Влажность воздуха</dc:title>
  <dc:creator>user</dc:creator>
  <cp:lastModifiedBy>000000009</cp:lastModifiedBy>
  <cp:revision>8</cp:revision>
  <dcterms:created xsi:type="dcterms:W3CDTF">2014-11-06T09:14:31Z</dcterms:created>
  <dcterms:modified xsi:type="dcterms:W3CDTF">2014-12-12T07:38:29Z</dcterms:modified>
</cp:coreProperties>
</file>